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1" r:id="rId4"/>
    <p:sldId id="257" r:id="rId5"/>
    <p:sldId id="258" r:id="rId6"/>
    <p:sldId id="259" r:id="rId7"/>
    <p:sldId id="263" r:id="rId8"/>
    <p:sldId id="260" r:id="rId9"/>
    <p:sldId id="261" r:id="rId10"/>
    <p:sldId id="262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%20CTUL&#61474;MATUL\ctul%20enrollment%2007-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dLbls>
            <c:txPr>
              <a:bodyPr/>
              <a:lstStyle/>
              <a:p>
                <a:pPr>
                  <a:defRPr sz="24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Sheet1!$A$1:$A$12</c:f>
              <c:strCache>
                <c:ptCount val="12"/>
                <c:pt idx="0">
                  <c:v>1. Sem 07/08</c:v>
                </c:pt>
                <c:pt idx="1">
                  <c:v>2. Sem 07/08</c:v>
                </c:pt>
                <c:pt idx="2">
                  <c:v>1. Sem 08/09</c:v>
                </c:pt>
                <c:pt idx="3">
                  <c:v>2. Sem 08/09</c:v>
                </c:pt>
                <c:pt idx="4">
                  <c:v>1. Sem 09/10</c:v>
                </c:pt>
                <c:pt idx="5">
                  <c:v>2. Sem 09/10</c:v>
                </c:pt>
                <c:pt idx="6">
                  <c:v>1. Sem 10/11</c:v>
                </c:pt>
                <c:pt idx="7">
                  <c:v>2. Sem 10/11</c:v>
                </c:pt>
                <c:pt idx="8">
                  <c:v>1. Sem 11/12</c:v>
                </c:pt>
                <c:pt idx="9">
                  <c:v>2. Sem 11/12</c:v>
                </c:pt>
                <c:pt idx="10">
                  <c:v>1. Sem 12/13</c:v>
                </c:pt>
                <c:pt idx="11">
                  <c:v>2.Sem 12/13</c:v>
                </c:pt>
              </c:strCache>
            </c:strRef>
          </c:cat>
          <c:val>
            <c:numRef>
              <c:f>Sheet1!$B$1:$B$12</c:f>
              <c:numCache>
                <c:formatCode>General</c:formatCode>
                <c:ptCount val="12"/>
                <c:pt idx="0">
                  <c:v>14</c:v>
                </c:pt>
                <c:pt idx="1">
                  <c:v>12</c:v>
                </c:pt>
                <c:pt idx="2">
                  <c:v>13</c:v>
                </c:pt>
                <c:pt idx="3">
                  <c:v>20</c:v>
                </c:pt>
                <c:pt idx="4">
                  <c:v>23</c:v>
                </c:pt>
                <c:pt idx="5">
                  <c:v>22</c:v>
                </c:pt>
                <c:pt idx="6">
                  <c:v>19</c:v>
                </c:pt>
                <c:pt idx="7">
                  <c:v>16</c:v>
                </c:pt>
                <c:pt idx="8">
                  <c:v>21</c:v>
                </c:pt>
                <c:pt idx="9">
                  <c:v>24</c:v>
                </c:pt>
                <c:pt idx="10">
                  <c:v>30</c:v>
                </c:pt>
                <c:pt idx="11">
                  <c:v>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6856448"/>
        <c:axId val="163513472"/>
      </c:lineChart>
      <c:catAx>
        <c:axId val="1768564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de-DE"/>
          </a:p>
        </c:txPr>
        <c:crossAx val="163513472"/>
        <c:crosses val="autoZero"/>
        <c:auto val="1"/>
        <c:lblAlgn val="ctr"/>
        <c:lblOffset val="100"/>
        <c:noMultiLvlLbl val="0"/>
      </c:catAx>
      <c:valAx>
        <c:axId val="1635134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685644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2401-A0F8-493B-B598-14689AC1792D}" type="datetimeFigureOut">
              <a:rPr lang="de-DE" smtClean="0"/>
              <a:pPr/>
              <a:t>07.05.2013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84D-B589-4C44-BBEE-25A9BA45E0A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2401-A0F8-493B-B598-14689AC1792D}" type="datetimeFigureOut">
              <a:rPr lang="de-DE" smtClean="0"/>
              <a:pPr/>
              <a:t>07.05.2013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84D-B589-4C44-BBEE-25A9BA45E0A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2401-A0F8-493B-B598-14689AC1792D}" type="datetimeFigureOut">
              <a:rPr lang="de-DE" smtClean="0"/>
              <a:pPr/>
              <a:t>07.05.2013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84D-B589-4C44-BBEE-25A9BA45E0A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2401-A0F8-493B-B598-14689AC1792D}" type="datetimeFigureOut">
              <a:rPr lang="de-DE" smtClean="0"/>
              <a:pPr/>
              <a:t>07.05.2013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84D-B589-4C44-BBEE-25A9BA45E0A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2401-A0F8-493B-B598-14689AC1792D}" type="datetimeFigureOut">
              <a:rPr lang="de-DE" smtClean="0"/>
              <a:pPr/>
              <a:t>07.05.2013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84D-B589-4C44-BBEE-25A9BA45E0A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2401-A0F8-493B-B598-14689AC1792D}" type="datetimeFigureOut">
              <a:rPr lang="de-DE" smtClean="0"/>
              <a:pPr/>
              <a:t>07.05.2013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84D-B589-4C44-BBEE-25A9BA45E0A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2401-A0F8-493B-B598-14689AC1792D}" type="datetimeFigureOut">
              <a:rPr lang="de-DE" smtClean="0"/>
              <a:pPr/>
              <a:t>07.05.2013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84D-B589-4C44-BBEE-25A9BA45E0A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2401-A0F8-493B-B598-14689AC1792D}" type="datetimeFigureOut">
              <a:rPr lang="de-DE" smtClean="0"/>
              <a:pPr/>
              <a:t>07.05.2013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84D-B589-4C44-BBEE-25A9BA45E0A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2401-A0F8-493B-B598-14689AC1792D}" type="datetimeFigureOut">
              <a:rPr lang="de-DE" smtClean="0"/>
              <a:pPr/>
              <a:t>07.05.2013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84D-B589-4C44-BBEE-25A9BA45E0A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2401-A0F8-493B-B598-14689AC1792D}" type="datetimeFigureOut">
              <a:rPr lang="de-DE" smtClean="0"/>
              <a:pPr/>
              <a:t>07.05.2013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84D-B589-4C44-BBEE-25A9BA45E0A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2401-A0F8-493B-B598-14689AC1792D}" type="datetimeFigureOut">
              <a:rPr lang="de-DE" smtClean="0"/>
              <a:pPr/>
              <a:t>07.05.2013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F84D-B589-4C44-BBEE-25A9BA45E0A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32401-A0F8-493B-B598-14689AC1792D}" type="datetimeFigureOut">
              <a:rPr lang="de-DE" smtClean="0"/>
              <a:pPr/>
              <a:t>07.05.2013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0F84D-B589-4C44-BBEE-25A9BA45E0AB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>
                <a:latin typeface="Alien Encounters" pitchFamily="2" charset="0"/>
              </a:rPr>
              <a:t>ASIAN THEOLOGICAL SEMINARY</a:t>
            </a:r>
            <a:endParaRPr lang="de-DE" b="1" dirty="0">
              <a:latin typeface="Alien Encounters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smtClean="0">
                <a:solidFill>
                  <a:schemeClr val="tx1"/>
                </a:solidFill>
              </a:rPr>
              <a:t>CENTER FOR TRANSFORMATIONAL URBAN LEADERSHIP</a:t>
            </a:r>
            <a:endParaRPr lang="de-DE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 smtClean="0"/>
              <a:t>Dr. Mel Luna (University of the Philippines, College for </a:t>
            </a:r>
            <a:r>
              <a:rPr lang="de-DE" b="1" dirty="0" err="1" smtClean="0"/>
              <a:t>Social</a:t>
            </a:r>
            <a:r>
              <a:rPr lang="de-DE" b="1" dirty="0" smtClean="0"/>
              <a:t> Works &amp; Community Development)</a:t>
            </a:r>
          </a:p>
          <a:p>
            <a:pPr lvl="1"/>
            <a:r>
              <a:rPr lang="de-DE" b="1" dirty="0" smtClean="0"/>
              <a:t>Research Methods</a:t>
            </a:r>
          </a:p>
          <a:p>
            <a:r>
              <a:rPr lang="de-DE" b="1" dirty="0" smtClean="0"/>
              <a:t>Prof. </a:t>
            </a:r>
            <a:r>
              <a:rPr lang="de-DE" b="1" dirty="0" err="1" smtClean="0"/>
              <a:t>Chona</a:t>
            </a:r>
            <a:r>
              <a:rPr lang="de-DE" b="1" dirty="0" smtClean="0"/>
              <a:t> Domingo (</a:t>
            </a:r>
            <a:r>
              <a:rPr lang="de-DE" b="1" dirty="0" err="1" smtClean="0"/>
              <a:t>Missions</a:t>
            </a:r>
            <a:r>
              <a:rPr lang="de-DE" b="1" dirty="0" smtClean="0"/>
              <a:t> </a:t>
            </a:r>
            <a:r>
              <a:rPr lang="de-DE" b="1" dirty="0" err="1" smtClean="0"/>
              <a:t>Ministry</a:t>
            </a:r>
            <a:r>
              <a:rPr lang="de-DE" b="1" dirty="0" smtClean="0"/>
              <a:t> Phil.)</a:t>
            </a:r>
          </a:p>
          <a:p>
            <a:pPr lvl="1"/>
            <a:r>
              <a:rPr lang="de-DE" b="1" dirty="0" err="1" smtClean="0"/>
              <a:t>Educational</a:t>
            </a:r>
            <a:r>
              <a:rPr lang="de-DE" b="1" dirty="0" smtClean="0"/>
              <a:t> Center Development</a:t>
            </a:r>
          </a:p>
          <a:p>
            <a:r>
              <a:rPr lang="de-DE" b="1" dirty="0" smtClean="0"/>
              <a:t>Prof. </a:t>
            </a:r>
            <a:r>
              <a:rPr lang="de-DE" b="1" dirty="0" err="1" smtClean="0"/>
              <a:t>Alicia</a:t>
            </a:r>
            <a:r>
              <a:rPr lang="de-DE" b="1" dirty="0" smtClean="0"/>
              <a:t> </a:t>
            </a:r>
            <a:r>
              <a:rPr lang="de-DE" b="1" dirty="0" err="1" smtClean="0"/>
              <a:t>Banas</a:t>
            </a:r>
            <a:endParaRPr lang="de-DE" b="1" dirty="0" smtClean="0"/>
          </a:p>
          <a:p>
            <a:pPr lvl="1"/>
            <a:r>
              <a:rPr lang="de-DE" b="1" dirty="0" smtClean="0"/>
              <a:t>Community Health Education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latin typeface="Alien Encounters" pitchFamily="2" charset="0"/>
              </a:rPr>
              <a:t>Achieved Projects</a:t>
            </a:r>
            <a:endParaRPr lang="de-DE" b="1" dirty="0">
              <a:latin typeface="Alien Encounters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de-DE" b="1" dirty="0" smtClean="0"/>
              <a:t> Recognition with the Commission on Higher Education </a:t>
            </a:r>
            <a:r>
              <a:rPr lang="de-DE" b="1" dirty="0" smtClean="0">
                <a:sym typeface="Wingdings" pitchFamily="2" charset="2"/>
              </a:rPr>
              <a:t>this March 2013</a:t>
            </a:r>
            <a:endParaRPr lang="de-DE" b="1" u="sng" dirty="0" smtClean="0">
              <a:sym typeface="Wingdings" pitchFamily="2" charset="2"/>
            </a:endParaRPr>
          </a:p>
          <a:p>
            <a:r>
              <a:rPr lang="de-DE" b="1" dirty="0" smtClean="0">
                <a:sym typeface="Wingdings" pitchFamily="2" charset="2"/>
              </a:rPr>
              <a:t>Added MDIV TUL </a:t>
            </a:r>
            <a:r>
              <a:rPr lang="de-DE" b="1" dirty="0" err="1" smtClean="0">
                <a:sym typeface="Wingdings" pitchFamily="2" charset="2"/>
              </a:rPr>
              <a:t>degree</a:t>
            </a:r>
            <a:r>
              <a:rPr lang="de-DE" b="1" dirty="0" smtClean="0">
                <a:sym typeface="Wingdings" pitchFamily="2" charset="2"/>
              </a:rPr>
              <a:t> </a:t>
            </a:r>
            <a:r>
              <a:rPr lang="de-DE" b="1" dirty="0" err="1" smtClean="0">
                <a:sym typeface="Wingdings" pitchFamily="2" charset="2"/>
              </a:rPr>
              <a:t>based</a:t>
            </a:r>
            <a:r>
              <a:rPr lang="de-DE" b="1" dirty="0" smtClean="0">
                <a:sym typeface="Wingdings" pitchFamily="2" charset="2"/>
              </a:rPr>
              <a:t> on </a:t>
            </a:r>
            <a:r>
              <a:rPr lang="de-DE" b="1" dirty="0" err="1" smtClean="0">
                <a:sym typeface="Wingdings" pitchFamily="2" charset="2"/>
              </a:rPr>
              <a:t>request</a:t>
            </a:r>
            <a:r>
              <a:rPr lang="de-DE" b="1" dirty="0" smtClean="0">
                <a:sym typeface="Wingdings" pitchFamily="2" charset="2"/>
              </a:rPr>
              <a:t> </a:t>
            </a:r>
            <a:r>
              <a:rPr lang="de-DE" b="1" dirty="0" err="1" smtClean="0">
                <a:sym typeface="Wingdings" pitchFamily="2" charset="2"/>
              </a:rPr>
              <a:t>from</a:t>
            </a:r>
            <a:r>
              <a:rPr lang="de-DE" b="1" dirty="0" smtClean="0">
                <a:sym typeface="Wingdings" pitchFamily="2" charset="2"/>
              </a:rPr>
              <a:t> </a:t>
            </a:r>
            <a:r>
              <a:rPr lang="de-DE" b="1" dirty="0" err="1" smtClean="0">
                <a:sym typeface="Wingdings" pitchFamily="2" charset="2"/>
              </a:rPr>
              <a:t>many</a:t>
            </a:r>
            <a:r>
              <a:rPr lang="de-DE" b="1" dirty="0" smtClean="0">
                <a:sym typeface="Wingdings" pitchFamily="2" charset="2"/>
              </a:rPr>
              <a:t> urban </a:t>
            </a:r>
            <a:r>
              <a:rPr lang="de-DE" b="1" dirty="0" err="1" smtClean="0">
                <a:sym typeface="Wingdings" pitchFamily="2" charset="2"/>
              </a:rPr>
              <a:t>poor</a:t>
            </a:r>
            <a:r>
              <a:rPr lang="de-DE" b="1" dirty="0" smtClean="0">
                <a:sym typeface="Wingdings" pitchFamily="2" charset="2"/>
              </a:rPr>
              <a:t> Pastors </a:t>
            </a:r>
            <a:r>
              <a:rPr lang="de-DE" b="1" dirty="0" err="1" smtClean="0">
                <a:sym typeface="Wingdings" pitchFamily="2" charset="2"/>
              </a:rPr>
              <a:t>wanting</a:t>
            </a:r>
            <a:r>
              <a:rPr lang="de-DE" b="1" dirty="0" smtClean="0">
                <a:sym typeface="Wingdings" pitchFamily="2" charset="2"/>
              </a:rPr>
              <a:t> additional </a:t>
            </a:r>
            <a:r>
              <a:rPr lang="de-DE" b="1" dirty="0" err="1" smtClean="0">
                <a:sym typeface="Wingdings" pitchFamily="2" charset="2"/>
              </a:rPr>
              <a:t>biblical</a:t>
            </a:r>
            <a:r>
              <a:rPr lang="de-DE" b="1" dirty="0" smtClean="0">
                <a:sym typeface="Wingdings" pitchFamily="2" charset="2"/>
              </a:rPr>
              <a:t>, </a:t>
            </a:r>
            <a:r>
              <a:rPr lang="de-DE" b="1" dirty="0" err="1" smtClean="0">
                <a:sym typeface="Wingdings" pitchFamily="2" charset="2"/>
              </a:rPr>
              <a:t>theological</a:t>
            </a:r>
            <a:r>
              <a:rPr lang="de-DE" b="1" dirty="0" smtClean="0">
                <a:sym typeface="Wingdings" pitchFamily="2" charset="2"/>
              </a:rPr>
              <a:t> and pastoral courses.</a:t>
            </a:r>
          </a:p>
          <a:p>
            <a:r>
              <a:rPr lang="de-DE" b="1" dirty="0" smtClean="0">
                <a:sym typeface="Wingdings" pitchFamily="2" charset="2"/>
              </a:rPr>
              <a:t>Regular </a:t>
            </a:r>
            <a:r>
              <a:rPr lang="de-DE" b="1" dirty="0" err="1" smtClean="0">
                <a:sym typeface="Wingdings" pitchFamily="2" charset="2"/>
              </a:rPr>
              <a:t>Ministry</a:t>
            </a:r>
            <a:r>
              <a:rPr lang="de-DE" b="1" dirty="0" smtClean="0">
                <a:sym typeface="Wingdings" pitchFamily="2" charset="2"/>
              </a:rPr>
              <a:t> </a:t>
            </a:r>
            <a:r>
              <a:rPr lang="de-DE" b="1" dirty="0" err="1" smtClean="0">
                <a:sym typeface="Wingdings" pitchFamily="2" charset="2"/>
              </a:rPr>
              <a:t>consultations</a:t>
            </a:r>
            <a:r>
              <a:rPr lang="de-DE" b="1" dirty="0" smtClean="0">
                <a:sym typeface="Wingdings" pitchFamily="2" charset="2"/>
              </a:rPr>
              <a:t> </a:t>
            </a:r>
          </a:p>
          <a:p>
            <a:pPr>
              <a:buNone/>
            </a:pPr>
            <a:r>
              <a:rPr lang="de-DE" b="1" dirty="0">
                <a:sym typeface="Wingdings" pitchFamily="2" charset="2"/>
              </a:rPr>
              <a:t>	</a:t>
            </a:r>
            <a:r>
              <a:rPr lang="de-DE" b="1" dirty="0" smtClean="0">
                <a:sym typeface="Wingdings" pitchFamily="2" charset="2"/>
              </a:rPr>
              <a:t>with leaders from the city</a:t>
            </a:r>
          </a:p>
          <a:p>
            <a:pPr>
              <a:buNone/>
            </a:pPr>
            <a:r>
              <a:rPr lang="de-DE" b="1" dirty="0" smtClean="0">
                <a:sym typeface="Wingdings" pitchFamily="2" charset="2"/>
              </a:rPr>
              <a:t>Latest topics: Debt Crisis, </a:t>
            </a:r>
          </a:p>
          <a:p>
            <a:pPr>
              <a:buNone/>
            </a:pPr>
            <a:r>
              <a:rPr lang="de-DE" b="1" dirty="0" smtClean="0">
                <a:sym typeface="Wingdings" pitchFamily="2" charset="2"/>
              </a:rPr>
              <a:t>Human trafficking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/>
          </a:bodyPr>
          <a:lstStyle/>
          <a:p>
            <a:r>
              <a:rPr lang="de-DE" b="1" dirty="0" err="1" smtClean="0"/>
              <a:t>Comprehensive</a:t>
            </a:r>
            <a:r>
              <a:rPr lang="de-DE" b="1" dirty="0" smtClean="0"/>
              <a:t> </a:t>
            </a:r>
            <a:r>
              <a:rPr lang="de-DE" b="1" dirty="0" err="1" smtClean="0"/>
              <a:t>Program</a:t>
            </a:r>
            <a:r>
              <a:rPr lang="de-DE" b="1" dirty="0" smtClean="0"/>
              <a:t> </a:t>
            </a:r>
            <a:r>
              <a:rPr lang="de-DE" b="1" dirty="0" err="1" smtClean="0"/>
              <a:t>review</a:t>
            </a:r>
            <a:r>
              <a:rPr lang="de-DE" b="1" dirty="0" smtClean="0"/>
              <a:t> and evaluation</a:t>
            </a:r>
          </a:p>
          <a:p>
            <a:r>
              <a:rPr lang="de-DE" b="1" dirty="0" err="1" smtClean="0"/>
              <a:t>Negotiations</a:t>
            </a:r>
            <a:r>
              <a:rPr lang="de-DE" b="1" dirty="0" smtClean="0"/>
              <a:t> </a:t>
            </a:r>
            <a:r>
              <a:rPr lang="de-DE" b="1" dirty="0" err="1" smtClean="0"/>
              <a:t>with</a:t>
            </a:r>
            <a:r>
              <a:rPr lang="de-DE" b="1" dirty="0" smtClean="0"/>
              <a:t> </a:t>
            </a:r>
            <a:r>
              <a:rPr lang="de-DE" b="1" dirty="0" err="1" smtClean="0"/>
              <a:t>Bakke</a:t>
            </a:r>
            <a:r>
              <a:rPr lang="de-DE" b="1" dirty="0" smtClean="0"/>
              <a:t> </a:t>
            </a:r>
            <a:r>
              <a:rPr lang="de-DE" b="1" dirty="0" err="1" smtClean="0"/>
              <a:t>Graduate</a:t>
            </a:r>
            <a:r>
              <a:rPr lang="de-DE" b="1" dirty="0" smtClean="0"/>
              <a:t> </a:t>
            </a:r>
            <a:r>
              <a:rPr lang="de-DE" b="1" dirty="0" err="1" smtClean="0"/>
              <a:t>School</a:t>
            </a:r>
            <a:r>
              <a:rPr lang="de-DE" b="1" dirty="0" smtClean="0"/>
              <a:t> to </a:t>
            </a:r>
            <a:r>
              <a:rPr lang="de-DE" b="1" dirty="0" err="1" smtClean="0"/>
              <a:t>become</a:t>
            </a:r>
            <a:r>
              <a:rPr lang="de-DE" b="1" dirty="0" smtClean="0"/>
              <a:t> </a:t>
            </a:r>
            <a:r>
              <a:rPr lang="de-DE" b="1" dirty="0" err="1" smtClean="0"/>
              <a:t>their</a:t>
            </a:r>
            <a:r>
              <a:rPr lang="de-DE" b="1" dirty="0" smtClean="0"/>
              <a:t> DMIN hub for </a:t>
            </a:r>
            <a:r>
              <a:rPr lang="de-DE" b="1" dirty="0" err="1" smtClean="0"/>
              <a:t>their</a:t>
            </a:r>
            <a:r>
              <a:rPr lang="de-DE" b="1" dirty="0" smtClean="0"/>
              <a:t> </a:t>
            </a:r>
            <a:r>
              <a:rPr lang="de-DE" b="1" dirty="0" err="1" smtClean="0"/>
              <a:t>DMIn</a:t>
            </a:r>
            <a:r>
              <a:rPr lang="de-DE" b="1" dirty="0" smtClean="0"/>
              <a:t> in </a:t>
            </a:r>
            <a:r>
              <a:rPr lang="de-DE" b="1" dirty="0" err="1" smtClean="0"/>
              <a:t>transformational</a:t>
            </a:r>
            <a:r>
              <a:rPr lang="de-DE" b="1" dirty="0" smtClean="0"/>
              <a:t> Leadership for the Global City, </a:t>
            </a:r>
            <a:r>
              <a:rPr lang="de-DE" b="1" dirty="0" err="1" smtClean="0"/>
              <a:t>offered</a:t>
            </a:r>
            <a:r>
              <a:rPr lang="de-DE" b="1" dirty="0" smtClean="0"/>
              <a:t> </a:t>
            </a:r>
            <a:r>
              <a:rPr lang="de-DE" b="1" dirty="0" err="1" smtClean="0"/>
              <a:t>as</a:t>
            </a:r>
            <a:r>
              <a:rPr lang="de-DE" b="1" dirty="0" smtClean="0"/>
              <a:t> a </a:t>
            </a:r>
            <a:r>
              <a:rPr lang="de-DE" b="1" dirty="0" err="1" smtClean="0"/>
              <a:t>joint</a:t>
            </a:r>
            <a:r>
              <a:rPr lang="de-DE" b="1" dirty="0" smtClean="0"/>
              <a:t> </a:t>
            </a:r>
            <a:r>
              <a:rPr lang="de-DE" b="1" dirty="0" err="1" smtClean="0"/>
              <a:t>degree</a:t>
            </a:r>
            <a:r>
              <a:rPr lang="de-DE" b="1" dirty="0" smtClean="0"/>
              <a:t>.</a:t>
            </a:r>
          </a:p>
          <a:p>
            <a:pPr lvl="1"/>
            <a:r>
              <a:rPr lang="de-DE" b="1" dirty="0" smtClean="0"/>
              <a:t>Market study ongoing</a:t>
            </a:r>
          </a:p>
          <a:p>
            <a:pPr lvl="1"/>
            <a:r>
              <a:rPr lang="de-DE" b="1" smtClean="0"/>
              <a:t>10 days overture 1 last January with 10 Students</a:t>
            </a:r>
            <a:endParaRPr lang="de-DE" b="1" dirty="0" smtClean="0"/>
          </a:p>
          <a:p>
            <a:r>
              <a:rPr lang="de-DE" b="1" dirty="0" smtClean="0"/>
              <a:t>Study for possible partner communities for starting Participatory </a:t>
            </a:r>
          </a:p>
          <a:p>
            <a:pPr marL="0" indent="0">
              <a:buNone/>
            </a:pPr>
            <a:r>
              <a:rPr lang="de-DE" b="1" dirty="0"/>
              <a:t>	</a:t>
            </a:r>
            <a:r>
              <a:rPr lang="de-DE" b="1" dirty="0" smtClean="0"/>
              <a:t>Action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 smtClean="0">
                <a:latin typeface="Alien Encounters" pitchFamily="2" charset="0"/>
              </a:rPr>
              <a:t>Student-Recruitment</a:t>
            </a:r>
            <a:endParaRPr lang="de-DE" b="1" dirty="0">
              <a:latin typeface="Alien Encounters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 smtClean="0"/>
              <a:t>Video</a:t>
            </a:r>
          </a:p>
          <a:p>
            <a:r>
              <a:rPr lang="de-DE" b="1" dirty="0" err="1" smtClean="0"/>
              <a:t>Social</a:t>
            </a:r>
            <a:r>
              <a:rPr lang="de-DE" b="1" dirty="0" smtClean="0"/>
              <a:t> Networks</a:t>
            </a:r>
          </a:p>
          <a:p>
            <a:r>
              <a:rPr lang="de-DE" b="1" dirty="0" err="1" smtClean="0"/>
              <a:t>Preaching</a:t>
            </a:r>
            <a:r>
              <a:rPr lang="de-DE" b="1" dirty="0" smtClean="0"/>
              <a:t> in Churches</a:t>
            </a:r>
          </a:p>
          <a:p>
            <a:r>
              <a:rPr lang="de-DE" b="1" dirty="0" smtClean="0"/>
              <a:t>Networking </a:t>
            </a:r>
            <a:r>
              <a:rPr lang="de-DE" b="1" dirty="0" err="1" smtClean="0"/>
              <a:t>with</a:t>
            </a:r>
            <a:r>
              <a:rPr lang="de-DE" b="1" dirty="0" smtClean="0"/>
              <a:t> Pastoral Networks</a:t>
            </a:r>
          </a:p>
          <a:p>
            <a:r>
              <a:rPr lang="de-DE" b="1" dirty="0" err="1" smtClean="0"/>
              <a:t>Attending</a:t>
            </a:r>
            <a:r>
              <a:rPr lang="de-DE" b="1" dirty="0" smtClean="0"/>
              <a:t> Christian NGO </a:t>
            </a:r>
            <a:r>
              <a:rPr lang="de-DE" b="1" dirty="0" err="1" smtClean="0"/>
              <a:t>network</a:t>
            </a:r>
            <a:r>
              <a:rPr lang="de-DE" b="1" dirty="0" smtClean="0"/>
              <a:t> </a:t>
            </a:r>
            <a:r>
              <a:rPr lang="de-DE" b="1" dirty="0" err="1" smtClean="0"/>
              <a:t>meetings</a:t>
            </a:r>
            <a:endParaRPr lang="de-DE" b="1" dirty="0" smtClean="0"/>
          </a:p>
          <a:p>
            <a:r>
              <a:rPr lang="de-DE" b="1" dirty="0" smtClean="0"/>
              <a:t>Through </a:t>
            </a:r>
            <a:r>
              <a:rPr lang="de-DE" b="1" dirty="0" err="1" smtClean="0"/>
              <a:t>Students</a:t>
            </a:r>
            <a:r>
              <a:rPr lang="de-DE" b="1" dirty="0" smtClean="0"/>
              <a:t> and Faculty</a:t>
            </a:r>
          </a:p>
          <a:p>
            <a:r>
              <a:rPr lang="de-DE" b="1" dirty="0" err="1" smtClean="0"/>
              <a:t>Teaching</a:t>
            </a:r>
            <a:r>
              <a:rPr lang="de-DE" b="1" dirty="0" smtClean="0"/>
              <a:t> </a:t>
            </a:r>
            <a:r>
              <a:rPr lang="de-DE" b="1" dirty="0" err="1" smtClean="0"/>
              <a:t>workshops</a:t>
            </a:r>
            <a:r>
              <a:rPr lang="de-DE" b="1" dirty="0" smtClean="0"/>
              <a:t> for </a:t>
            </a:r>
          </a:p>
          <a:p>
            <a:pPr>
              <a:buNone/>
            </a:pPr>
            <a:r>
              <a:rPr lang="de-DE" b="1" dirty="0"/>
              <a:t>	</a:t>
            </a:r>
            <a:r>
              <a:rPr lang="de-DE" b="1" dirty="0" smtClean="0"/>
              <a:t>different Christian groups</a:t>
            </a:r>
            <a:endParaRPr lang="de-D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latin typeface="Alien Encounters" pitchFamily="2" charset="0"/>
              </a:rPr>
              <a:t>Fundraising</a:t>
            </a:r>
            <a:endParaRPr lang="de-DE" b="1" dirty="0">
              <a:latin typeface="Alien Encounters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International </a:t>
            </a:r>
            <a:r>
              <a:rPr lang="de-DE" b="1" dirty="0" err="1" smtClean="0"/>
              <a:t>Donors</a:t>
            </a:r>
            <a:r>
              <a:rPr lang="de-DE" b="1" dirty="0" smtClean="0"/>
              <a:t>: </a:t>
            </a:r>
            <a:r>
              <a:rPr lang="de-DE" b="1" dirty="0" err="1" smtClean="0"/>
              <a:t>OCI</a:t>
            </a:r>
            <a:r>
              <a:rPr lang="de-DE" b="1" dirty="0" smtClean="0"/>
              <a:t>, </a:t>
            </a:r>
            <a:r>
              <a:rPr lang="de-DE" b="1" dirty="0" err="1" smtClean="0"/>
              <a:t>Resource</a:t>
            </a:r>
            <a:r>
              <a:rPr lang="de-DE" b="1" dirty="0" smtClean="0"/>
              <a:t> Leadership</a:t>
            </a:r>
          </a:p>
          <a:p>
            <a:r>
              <a:rPr lang="de-DE" b="1" dirty="0" err="1" smtClean="0"/>
              <a:t>Local</a:t>
            </a:r>
            <a:r>
              <a:rPr lang="de-DE" b="1" dirty="0" smtClean="0"/>
              <a:t> </a:t>
            </a:r>
            <a:r>
              <a:rPr lang="de-DE" b="1" dirty="0" err="1" smtClean="0"/>
              <a:t>donors</a:t>
            </a:r>
            <a:r>
              <a:rPr lang="de-DE" b="1" dirty="0" smtClean="0"/>
              <a:t>: </a:t>
            </a:r>
            <a:r>
              <a:rPr lang="de-DE" b="1" dirty="0" err="1" smtClean="0"/>
              <a:t>Mega</a:t>
            </a:r>
            <a:r>
              <a:rPr lang="de-DE" b="1" dirty="0" smtClean="0"/>
              <a:t> </a:t>
            </a:r>
            <a:r>
              <a:rPr lang="de-DE" b="1" dirty="0" err="1" smtClean="0"/>
              <a:t>Churches</a:t>
            </a:r>
            <a:r>
              <a:rPr lang="de-DE" b="1" dirty="0" smtClean="0"/>
              <a:t>, </a:t>
            </a:r>
            <a:r>
              <a:rPr lang="de-DE" b="1" dirty="0" err="1" smtClean="0"/>
              <a:t>Christian</a:t>
            </a:r>
            <a:r>
              <a:rPr lang="de-DE" b="1" dirty="0" smtClean="0"/>
              <a:t> Business people</a:t>
            </a:r>
          </a:p>
          <a:p>
            <a:r>
              <a:rPr lang="de-DE" b="1" dirty="0" smtClean="0"/>
              <a:t>Material: </a:t>
            </a:r>
            <a:r>
              <a:rPr lang="de-DE" b="1" dirty="0" err="1" smtClean="0"/>
              <a:t>Proposal</a:t>
            </a:r>
            <a:r>
              <a:rPr lang="de-DE" b="1" dirty="0" smtClean="0"/>
              <a:t>, </a:t>
            </a:r>
            <a:r>
              <a:rPr lang="de-DE" b="1" dirty="0" err="1" smtClean="0"/>
              <a:t>Video</a:t>
            </a:r>
            <a:r>
              <a:rPr lang="de-DE" b="1" dirty="0" smtClean="0"/>
              <a:t>, </a:t>
            </a:r>
            <a:r>
              <a:rPr lang="de-DE" b="1" dirty="0" err="1" smtClean="0"/>
              <a:t>Flyers</a:t>
            </a:r>
            <a:endParaRPr lang="de-D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latin typeface="Alien Encounters" pitchFamily="2" charset="0"/>
              </a:rPr>
              <a:t>Challenges</a:t>
            </a:r>
            <a:endParaRPr lang="de-DE" b="1" dirty="0">
              <a:latin typeface="Alien Encounters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Meeting </a:t>
            </a:r>
            <a:r>
              <a:rPr lang="de-DE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with</a:t>
            </a:r>
            <a:r>
              <a:rPr lang="de-DE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de-DE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whole</a:t>
            </a:r>
            <a:r>
              <a:rPr lang="de-DE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de-DE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Faculty</a:t>
            </a:r>
            <a:endParaRPr lang="de-DE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de-DE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Students</a:t>
            </a:r>
            <a:r>
              <a:rPr lang="de-DE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de-DE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drop</a:t>
            </a:r>
            <a:r>
              <a:rPr lang="de-DE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out</a:t>
            </a:r>
          </a:p>
          <a:p>
            <a:r>
              <a:rPr lang="de-DE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ATS putting whole curriculum online through Moddle</a:t>
            </a:r>
          </a:p>
          <a:p>
            <a:r>
              <a:rPr lang="de-DE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Transition from special program to regular program</a:t>
            </a:r>
          </a:p>
          <a:p>
            <a:r>
              <a:rPr lang="de-DE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ATS curriculum change introducing 9 unit Action research project</a:t>
            </a:r>
          </a:p>
          <a:p>
            <a:pPr marL="0" indent="0">
              <a:buNone/>
            </a:pPr>
            <a:r>
              <a:rPr lang="de-DE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de-DE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parallel </a:t>
            </a:r>
            <a:r>
              <a:rPr lang="de-DE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 a thesis</a:t>
            </a:r>
            <a:endParaRPr lang="de-DE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latin typeface="Alien Encounters" pitchFamily="2" charset="0"/>
              </a:rPr>
              <a:t>Future Plans</a:t>
            </a:r>
            <a:endParaRPr lang="de-DE" b="1" dirty="0">
              <a:latin typeface="Alien Encounters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92500" lnSpcReduction="20000"/>
          </a:bodyPr>
          <a:lstStyle/>
          <a:p>
            <a:r>
              <a:rPr lang="de-DE" b="1" dirty="0" err="1" smtClean="0"/>
              <a:t>Enlarge</a:t>
            </a:r>
            <a:r>
              <a:rPr lang="de-DE" b="1" dirty="0" smtClean="0"/>
              <a:t> </a:t>
            </a:r>
            <a:r>
              <a:rPr lang="de-DE" b="1" dirty="0" err="1" smtClean="0"/>
              <a:t>student</a:t>
            </a:r>
            <a:r>
              <a:rPr lang="de-DE" b="1" dirty="0" smtClean="0"/>
              <a:t> </a:t>
            </a:r>
            <a:r>
              <a:rPr lang="de-DE" b="1" dirty="0" err="1" smtClean="0"/>
              <a:t>base</a:t>
            </a:r>
            <a:r>
              <a:rPr lang="de-DE" b="1" dirty="0" smtClean="0"/>
              <a:t> </a:t>
            </a:r>
            <a:r>
              <a:rPr lang="de-DE" b="1" dirty="0" err="1" smtClean="0"/>
              <a:t>nationwide</a:t>
            </a:r>
            <a:r>
              <a:rPr lang="de-DE" b="1" dirty="0" smtClean="0"/>
              <a:t> through Online Learning</a:t>
            </a:r>
          </a:p>
          <a:p>
            <a:r>
              <a:rPr lang="de-DE" b="1" dirty="0" err="1" smtClean="0"/>
              <a:t>Offering</a:t>
            </a:r>
            <a:r>
              <a:rPr lang="de-DE" b="1" dirty="0" smtClean="0"/>
              <a:t> DMIN locally</a:t>
            </a:r>
          </a:p>
          <a:p>
            <a:r>
              <a:rPr lang="de-DE" b="1" dirty="0" err="1" smtClean="0"/>
              <a:t>Increase</a:t>
            </a:r>
            <a:r>
              <a:rPr lang="de-DE" b="1" dirty="0" smtClean="0"/>
              <a:t> </a:t>
            </a:r>
            <a:r>
              <a:rPr lang="de-DE" b="1" dirty="0" err="1" smtClean="0"/>
              <a:t>Enrolment</a:t>
            </a:r>
            <a:r>
              <a:rPr lang="de-DE" b="1" dirty="0" smtClean="0"/>
              <a:t> to 35-40 </a:t>
            </a:r>
            <a:r>
              <a:rPr lang="de-DE" b="1" dirty="0" err="1" smtClean="0"/>
              <a:t>Students</a:t>
            </a:r>
            <a:r>
              <a:rPr lang="de-DE" b="1" dirty="0" smtClean="0"/>
              <a:t> through </a:t>
            </a:r>
            <a:r>
              <a:rPr lang="de-DE" b="1" dirty="0" err="1" smtClean="0"/>
              <a:t>agressive</a:t>
            </a:r>
            <a:r>
              <a:rPr lang="de-DE" b="1" dirty="0" smtClean="0"/>
              <a:t> </a:t>
            </a:r>
            <a:r>
              <a:rPr lang="de-DE" b="1" dirty="0" err="1" smtClean="0"/>
              <a:t>recruiting</a:t>
            </a:r>
            <a:endParaRPr lang="de-DE" b="1" dirty="0" smtClean="0"/>
          </a:p>
          <a:p>
            <a:r>
              <a:rPr lang="de-DE" b="1" dirty="0" err="1" smtClean="0"/>
              <a:t>Increasing</a:t>
            </a:r>
            <a:r>
              <a:rPr lang="de-DE" b="1" dirty="0" smtClean="0"/>
              <a:t> </a:t>
            </a:r>
            <a:r>
              <a:rPr lang="de-DE" b="1" dirty="0" err="1" smtClean="0"/>
              <a:t>scholarships</a:t>
            </a:r>
            <a:r>
              <a:rPr lang="de-DE" b="1" dirty="0" smtClean="0"/>
              <a:t> through </a:t>
            </a:r>
            <a:r>
              <a:rPr lang="de-DE" b="1" dirty="0" err="1" smtClean="0"/>
              <a:t>local</a:t>
            </a:r>
            <a:r>
              <a:rPr lang="de-DE" b="1" dirty="0" smtClean="0"/>
              <a:t> </a:t>
            </a:r>
            <a:r>
              <a:rPr lang="de-DE" b="1" dirty="0" err="1" smtClean="0"/>
              <a:t>donors</a:t>
            </a:r>
            <a:r>
              <a:rPr lang="de-DE" b="1" dirty="0" smtClean="0"/>
              <a:t> through </a:t>
            </a:r>
            <a:r>
              <a:rPr lang="de-DE" b="1" dirty="0" err="1" smtClean="0"/>
              <a:t>agressive</a:t>
            </a:r>
            <a:r>
              <a:rPr lang="de-DE" b="1" dirty="0" smtClean="0"/>
              <a:t> </a:t>
            </a:r>
            <a:r>
              <a:rPr lang="de-DE" b="1" dirty="0" err="1" smtClean="0"/>
              <a:t>fundraising</a:t>
            </a:r>
            <a:endParaRPr lang="de-DE" b="1" dirty="0" smtClean="0"/>
          </a:p>
          <a:p>
            <a:r>
              <a:rPr lang="de-DE" b="1" dirty="0" err="1" smtClean="0"/>
              <a:t>Becoming</a:t>
            </a:r>
            <a:r>
              <a:rPr lang="de-DE" b="1" dirty="0" smtClean="0"/>
              <a:t> a </a:t>
            </a:r>
            <a:r>
              <a:rPr lang="de-DE" b="1" dirty="0" err="1" smtClean="0"/>
              <a:t>research</a:t>
            </a:r>
            <a:r>
              <a:rPr lang="de-DE" b="1" dirty="0" smtClean="0"/>
              <a:t> </a:t>
            </a:r>
            <a:r>
              <a:rPr lang="de-DE" b="1" dirty="0" err="1" smtClean="0"/>
              <a:t>center</a:t>
            </a:r>
            <a:r>
              <a:rPr lang="de-DE" b="1" dirty="0" smtClean="0"/>
              <a:t> for urban </a:t>
            </a:r>
            <a:r>
              <a:rPr lang="de-DE" b="1" dirty="0" err="1" smtClean="0"/>
              <a:t>missions</a:t>
            </a:r>
            <a:r>
              <a:rPr lang="de-DE" b="1" dirty="0" smtClean="0"/>
              <a:t> in the Philippines</a:t>
            </a:r>
          </a:p>
          <a:p>
            <a:r>
              <a:rPr lang="de-DE" b="1" dirty="0" err="1" smtClean="0"/>
              <a:t>Adapting</a:t>
            </a:r>
            <a:r>
              <a:rPr lang="de-DE" b="1" dirty="0" smtClean="0"/>
              <a:t> </a:t>
            </a:r>
            <a:r>
              <a:rPr lang="de-DE" b="1" dirty="0" err="1" smtClean="0"/>
              <a:t>one</a:t>
            </a:r>
            <a:r>
              <a:rPr lang="de-DE" b="1" dirty="0" smtClean="0"/>
              <a:t> </a:t>
            </a:r>
            <a:r>
              <a:rPr lang="de-DE" b="1" dirty="0" err="1" smtClean="0"/>
              <a:t>community</a:t>
            </a:r>
            <a:r>
              <a:rPr lang="de-DE" b="1" dirty="0" smtClean="0"/>
              <a:t> </a:t>
            </a:r>
          </a:p>
          <a:p>
            <a:pPr>
              <a:buNone/>
            </a:pPr>
            <a:r>
              <a:rPr lang="de-DE" b="1" dirty="0" smtClean="0"/>
              <a:t>	</a:t>
            </a:r>
            <a:r>
              <a:rPr lang="de-DE" b="1" dirty="0" err="1" smtClean="0"/>
              <a:t>as</a:t>
            </a:r>
            <a:r>
              <a:rPr lang="de-DE" b="1" dirty="0" smtClean="0"/>
              <a:t> CTUL </a:t>
            </a:r>
            <a:r>
              <a:rPr lang="de-DE" b="1" dirty="0" err="1" smtClean="0"/>
              <a:t>field</a:t>
            </a:r>
            <a:r>
              <a:rPr lang="de-DE" b="1" dirty="0" smtClean="0"/>
              <a:t> lab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642919"/>
            <a:ext cx="7772400" cy="2286016"/>
          </a:xfrm>
        </p:spPr>
        <p:txBody>
          <a:bodyPr/>
          <a:lstStyle/>
          <a:p>
            <a:r>
              <a:rPr lang="en-US" dirty="0" smtClean="0"/>
              <a:t>Update for 2013 </a:t>
            </a:r>
            <a:r>
              <a:rPr lang="en-US" dirty="0" err="1" smtClean="0"/>
              <a:t>encarnacao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consultation</a:t>
            </a:r>
            <a:br>
              <a:rPr lang="en-US" dirty="0" smtClean="0"/>
            </a:br>
            <a:r>
              <a:rPr lang="en-US" dirty="0" err="1" smtClean="0"/>
              <a:t>kampala</a:t>
            </a:r>
            <a:r>
              <a:rPr lang="en-US" dirty="0" smtClean="0"/>
              <a:t>, </a:t>
            </a:r>
            <a:r>
              <a:rPr lang="en-US" dirty="0" err="1" smtClean="0"/>
              <a:t>uganda</a:t>
            </a:r>
            <a:r>
              <a:rPr lang="en-US" smtClean="0"/>
              <a:t>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4348" y="1428736"/>
            <a:ext cx="7772400" cy="1362075"/>
          </a:xfrm>
        </p:spPr>
        <p:txBody>
          <a:bodyPr/>
          <a:lstStyle/>
          <a:p>
            <a:r>
              <a:rPr lang="de-DE" dirty="0" smtClean="0"/>
              <a:t>ATS-MATUL Programme</a:t>
            </a:r>
            <a:endParaRPr 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latin typeface="Alien Encounters" pitchFamily="2" charset="0"/>
              </a:rPr>
              <a:t>Student Population</a:t>
            </a:r>
            <a:endParaRPr lang="de-DE" b="1" dirty="0">
              <a:latin typeface="Alien Encounters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b="1" dirty="0" smtClean="0"/>
              <a:t>Enrolled last Semester: 28</a:t>
            </a:r>
          </a:p>
          <a:p>
            <a:r>
              <a:rPr lang="de-DE" b="1" dirty="0" smtClean="0"/>
              <a:t>Philippines: 24</a:t>
            </a:r>
          </a:p>
          <a:p>
            <a:r>
              <a:rPr lang="de-DE" b="1" dirty="0" smtClean="0"/>
              <a:t>United States of America: 4 (APU: 3)</a:t>
            </a:r>
            <a:endParaRPr lang="de-D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 smtClean="0">
                <a:latin typeface="Alien Encounters" pitchFamily="2" charset="0"/>
              </a:rPr>
              <a:t>Enrollment</a:t>
            </a:r>
            <a:r>
              <a:rPr lang="de-DE" b="1" dirty="0" smtClean="0">
                <a:latin typeface="Alien Encounters" pitchFamily="2" charset="0"/>
              </a:rPr>
              <a:t> last 5 years</a:t>
            </a:r>
            <a:endParaRPr lang="de-DE" b="1" dirty="0">
              <a:latin typeface="Alien Encounters" pitchFamily="2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0" y="1285860"/>
          <a:ext cx="9144000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 smtClean="0">
                <a:latin typeface="Alien Encounters" pitchFamily="2" charset="0"/>
              </a:rPr>
              <a:t>Faculty</a:t>
            </a:r>
            <a:endParaRPr lang="de-DE" b="1" dirty="0">
              <a:latin typeface="Alien Encounters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b="1" dirty="0" err="1" smtClean="0"/>
              <a:t>Full-Time</a:t>
            </a:r>
            <a:endParaRPr lang="de-DE" b="1" dirty="0" smtClean="0"/>
          </a:p>
          <a:p>
            <a:pPr lvl="1"/>
            <a:r>
              <a:rPr lang="de-DE" b="1" dirty="0" smtClean="0"/>
              <a:t>Prof. Lorenzo </a:t>
            </a:r>
            <a:r>
              <a:rPr lang="de-DE" b="1" dirty="0" err="1" smtClean="0"/>
              <a:t>Bautista</a:t>
            </a:r>
            <a:r>
              <a:rPr lang="de-DE" b="1" dirty="0"/>
              <a:t> </a:t>
            </a:r>
            <a:r>
              <a:rPr lang="de-DE" b="1" dirty="0" smtClean="0"/>
              <a:t>(ATS </a:t>
            </a:r>
            <a:r>
              <a:rPr lang="de-DE" b="1" dirty="0" err="1" smtClean="0"/>
              <a:t>Theology</a:t>
            </a:r>
            <a:r>
              <a:rPr lang="de-DE" b="1" dirty="0" smtClean="0"/>
              <a:t> Chair)</a:t>
            </a:r>
          </a:p>
          <a:p>
            <a:pPr lvl="2"/>
            <a:r>
              <a:rPr lang="de-DE" b="1" dirty="0" err="1" smtClean="0"/>
              <a:t>Theology</a:t>
            </a:r>
            <a:r>
              <a:rPr lang="de-DE" b="1" dirty="0" smtClean="0"/>
              <a:t> for the Urban Poor</a:t>
            </a:r>
          </a:p>
          <a:p>
            <a:pPr lvl="2"/>
            <a:r>
              <a:rPr lang="de-DE" b="1" dirty="0" smtClean="0"/>
              <a:t>Co- </a:t>
            </a:r>
            <a:r>
              <a:rPr lang="de-DE" b="1" dirty="0" err="1" smtClean="0"/>
              <a:t>teaching</a:t>
            </a:r>
            <a:r>
              <a:rPr lang="de-DE" b="1" dirty="0" smtClean="0"/>
              <a:t>:</a:t>
            </a:r>
          </a:p>
          <a:p>
            <a:pPr lvl="3"/>
            <a:r>
              <a:rPr lang="de-DE" b="1" dirty="0" smtClean="0"/>
              <a:t>Leadership in Urban Movements</a:t>
            </a:r>
          </a:p>
          <a:p>
            <a:pPr lvl="3"/>
            <a:r>
              <a:rPr lang="de-DE" b="1" dirty="0" smtClean="0"/>
              <a:t>Urban Reality</a:t>
            </a:r>
          </a:p>
          <a:p>
            <a:pPr lvl="3"/>
            <a:r>
              <a:rPr lang="de-DE" b="1" dirty="0" smtClean="0"/>
              <a:t>Community Transformation</a:t>
            </a:r>
          </a:p>
          <a:p>
            <a:pPr lvl="1"/>
            <a:r>
              <a:rPr lang="de-DE" b="1" dirty="0" smtClean="0"/>
              <a:t>Prof. </a:t>
            </a:r>
            <a:r>
              <a:rPr lang="de-DE" b="1" dirty="0" err="1" smtClean="0"/>
              <a:t>Noli</a:t>
            </a:r>
            <a:r>
              <a:rPr lang="de-DE" b="1" dirty="0" smtClean="0"/>
              <a:t> </a:t>
            </a:r>
            <a:r>
              <a:rPr lang="de-DE" b="1" dirty="0" err="1" smtClean="0"/>
              <a:t>Mendoza</a:t>
            </a:r>
            <a:r>
              <a:rPr lang="de-DE" b="1" dirty="0" smtClean="0"/>
              <a:t> (ATS- </a:t>
            </a:r>
            <a:r>
              <a:rPr lang="de-DE" b="1" dirty="0" err="1" smtClean="0"/>
              <a:t>Biblical</a:t>
            </a:r>
            <a:r>
              <a:rPr lang="de-DE" b="1" dirty="0" smtClean="0"/>
              <a:t> Studies)</a:t>
            </a:r>
          </a:p>
          <a:p>
            <a:pPr lvl="2"/>
            <a:r>
              <a:rPr lang="de-DE" b="1" dirty="0" err="1" smtClean="0"/>
              <a:t>Introduction</a:t>
            </a:r>
            <a:r>
              <a:rPr lang="de-DE" b="1" dirty="0" smtClean="0"/>
              <a:t> to the Bible</a:t>
            </a:r>
          </a:p>
          <a:p>
            <a:pPr lvl="2"/>
            <a:r>
              <a:rPr lang="de-DE" b="1" dirty="0" err="1" smtClean="0"/>
              <a:t>Writing</a:t>
            </a:r>
            <a:r>
              <a:rPr lang="de-DE" b="1" dirty="0" smtClean="0"/>
              <a:t> </a:t>
            </a:r>
            <a:r>
              <a:rPr lang="de-DE" b="1" dirty="0" err="1" smtClean="0"/>
              <a:t>Academic</a:t>
            </a:r>
            <a:r>
              <a:rPr lang="de-DE" b="1" dirty="0" smtClean="0"/>
              <a:t> Papers</a:t>
            </a:r>
          </a:p>
          <a:p>
            <a:pPr lvl="2"/>
            <a:r>
              <a:rPr lang="de-DE" b="1" dirty="0" err="1" smtClean="0"/>
              <a:t>Co-Teaching</a:t>
            </a:r>
            <a:r>
              <a:rPr lang="de-DE" b="1" dirty="0" smtClean="0"/>
              <a:t>:</a:t>
            </a:r>
          </a:p>
          <a:p>
            <a:pPr lvl="3"/>
            <a:r>
              <a:rPr lang="de-DE" b="1" dirty="0" err="1" smtClean="0"/>
              <a:t>Hermeneutics</a:t>
            </a:r>
            <a:r>
              <a:rPr lang="de-DE" b="1" dirty="0" smtClean="0"/>
              <a:t> </a:t>
            </a:r>
            <a:r>
              <a:rPr lang="de-DE" b="1" dirty="0" err="1" smtClean="0"/>
              <a:t>among</a:t>
            </a:r>
            <a:r>
              <a:rPr lang="de-DE" b="1" dirty="0" smtClean="0"/>
              <a:t> the Urban Poor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Dr. </a:t>
            </a:r>
            <a:r>
              <a:rPr lang="de-DE" b="1" dirty="0" err="1" smtClean="0"/>
              <a:t>Annabel</a:t>
            </a:r>
            <a:r>
              <a:rPr lang="de-DE" b="1" dirty="0" smtClean="0"/>
              <a:t> </a:t>
            </a:r>
            <a:r>
              <a:rPr lang="de-DE" b="1" dirty="0" err="1" smtClean="0"/>
              <a:t>Manalo</a:t>
            </a:r>
            <a:r>
              <a:rPr lang="de-DE" b="1" dirty="0" smtClean="0"/>
              <a:t> (ATS- </a:t>
            </a:r>
            <a:r>
              <a:rPr lang="de-DE" b="1" dirty="0" err="1" smtClean="0"/>
              <a:t>Counseling</a:t>
            </a:r>
            <a:r>
              <a:rPr lang="de-DE" b="1" dirty="0" smtClean="0"/>
              <a:t> Chair)</a:t>
            </a:r>
          </a:p>
          <a:p>
            <a:pPr lvl="1"/>
            <a:r>
              <a:rPr lang="de-DE" b="1" dirty="0" smtClean="0"/>
              <a:t>Community </a:t>
            </a:r>
            <a:r>
              <a:rPr lang="de-DE" b="1" dirty="0" err="1" smtClean="0"/>
              <a:t>Based</a:t>
            </a:r>
            <a:r>
              <a:rPr lang="de-DE" b="1" dirty="0" smtClean="0"/>
              <a:t> </a:t>
            </a:r>
            <a:r>
              <a:rPr lang="de-DE" b="1" dirty="0" err="1" smtClean="0"/>
              <a:t>Counseling</a:t>
            </a:r>
            <a:endParaRPr lang="de-DE" b="1" dirty="0" smtClean="0"/>
          </a:p>
          <a:p>
            <a:pPr lvl="1">
              <a:buNone/>
            </a:pPr>
            <a:endParaRPr lang="de-DE" b="1" dirty="0" smtClean="0"/>
          </a:p>
          <a:p>
            <a:r>
              <a:rPr lang="de-DE" b="1" dirty="0" smtClean="0"/>
              <a:t>Dr. Peter Nitschke (</a:t>
            </a:r>
            <a:r>
              <a:rPr lang="de-DE" b="1" dirty="0" err="1" smtClean="0"/>
              <a:t>CTUL-Director</a:t>
            </a:r>
            <a:r>
              <a:rPr lang="de-DE" b="1" dirty="0" smtClean="0"/>
              <a:t>)</a:t>
            </a:r>
          </a:p>
          <a:p>
            <a:pPr lvl="2"/>
            <a:r>
              <a:rPr lang="de-DE" b="1" dirty="0" smtClean="0"/>
              <a:t>Integration Workshop</a:t>
            </a:r>
          </a:p>
          <a:p>
            <a:pPr lvl="2"/>
            <a:r>
              <a:rPr lang="de-DE" b="1" dirty="0" smtClean="0"/>
              <a:t>Theo. &amp; </a:t>
            </a:r>
            <a:r>
              <a:rPr lang="de-DE" b="1" dirty="0" err="1" smtClean="0"/>
              <a:t>Pract.</a:t>
            </a:r>
            <a:r>
              <a:rPr lang="de-DE" b="1" dirty="0" smtClean="0"/>
              <a:t> Of Community Economics</a:t>
            </a:r>
          </a:p>
          <a:p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 smtClean="0">
                <a:latin typeface="Alien Encounters" pitchFamily="2" charset="0"/>
              </a:rPr>
              <a:t>Faculty</a:t>
            </a:r>
            <a:endParaRPr lang="de-DE" b="1" dirty="0">
              <a:latin typeface="Alien Encounters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 smtClean="0"/>
              <a:t>Part-time/</a:t>
            </a:r>
            <a:r>
              <a:rPr lang="de-DE" b="1" dirty="0" err="1" smtClean="0"/>
              <a:t>Adjunct</a:t>
            </a:r>
            <a:r>
              <a:rPr lang="de-DE" b="1" dirty="0" smtClean="0"/>
              <a:t>:</a:t>
            </a:r>
          </a:p>
          <a:p>
            <a:pPr lvl="1"/>
            <a:r>
              <a:rPr lang="de-DE" b="1" dirty="0" smtClean="0"/>
              <a:t>Dr. Aaron Smith (</a:t>
            </a:r>
            <a:r>
              <a:rPr lang="de-DE" b="1" dirty="0" err="1" smtClean="0"/>
              <a:t>Servants</a:t>
            </a:r>
            <a:r>
              <a:rPr lang="de-DE" b="1" dirty="0" smtClean="0"/>
              <a:t> Partners)</a:t>
            </a:r>
          </a:p>
          <a:p>
            <a:pPr lvl="2"/>
            <a:r>
              <a:rPr lang="de-DE" b="1" dirty="0" err="1" smtClean="0"/>
              <a:t>Fieldsupervision</a:t>
            </a:r>
            <a:r>
              <a:rPr lang="de-DE" b="1" dirty="0" smtClean="0"/>
              <a:t> 1 &amp; 2</a:t>
            </a:r>
          </a:p>
          <a:p>
            <a:pPr lvl="2"/>
            <a:r>
              <a:rPr lang="de-DE" b="1" dirty="0" err="1" smtClean="0"/>
              <a:t>Hermeneutics</a:t>
            </a:r>
            <a:r>
              <a:rPr lang="de-DE" b="1" dirty="0" smtClean="0"/>
              <a:t> </a:t>
            </a:r>
            <a:r>
              <a:rPr lang="de-DE" b="1" dirty="0" err="1" smtClean="0"/>
              <a:t>among</a:t>
            </a:r>
            <a:r>
              <a:rPr lang="de-DE" b="1" dirty="0" smtClean="0"/>
              <a:t> the Urban Poor</a:t>
            </a:r>
          </a:p>
          <a:p>
            <a:pPr lvl="1"/>
            <a:r>
              <a:rPr lang="de-DE" b="1" dirty="0" smtClean="0"/>
              <a:t>Dr. Jonathan </a:t>
            </a:r>
            <a:r>
              <a:rPr lang="de-DE" b="1" dirty="0" err="1" smtClean="0"/>
              <a:t>Nambu</a:t>
            </a:r>
            <a:r>
              <a:rPr lang="de-DE" b="1" dirty="0" smtClean="0"/>
              <a:t> (</a:t>
            </a:r>
            <a:r>
              <a:rPr lang="de-DE" b="1" dirty="0" err="1" smtClean="0"/>
              <a:t>Samaritana</a:t>
            </a:r>
            <a:r>
              <a:rPr lang="de-DE" b="1" dirty="0" smtClean="0"/>
              <a:t> </a:t>
            </a:r>
            <a:r>
              <a:rPr lang="de-DE" b="1" dirty="0" err="1" smtClean="0"/>
              <a:t>Ministry</a:t>
            </a:r>
            <a:r>
              <a:rPr lang="de-DE" b="1" dirty="0" smtClean="0"/>
              <a:t>)</a:t>
            </a:r>
          </a:p>
          <a:p>
            <a:pPr lvl="2"/>
            <a:r>
              <a:rPr lang="de-DE" b="1" dirty="0" smtClean="0"/>
              <a:t>Service </a:t>
            </a:r>
            <a:r>
              <a:rPr lang="de-DE" b="1" dirty="0" err="1" smtClean="0"/>
              <a:t>with</a:t>
            </a:r>
            <a:r>
              <a:rPr lang="de-DE" b="1" dirty="0" smtClean="0"/>
              <a:t> the </a:t>
            </a:r>
            <a:r>
              <a:rPr lang="de-DE" b="1" dirty="0" err="1" smtClean="0"/>
              <a:t>Marginalized</a:t>
            </a:r>
            <a:r>
              <a:rPr lang="de-DE" b="1" dirty="0" smtClean="0"/>
              <a:t> (</a:t>
            </a:r>
            <a:r>
              <a:rPr lang="de-DE" b="1" dirty="0" err="1" smtClean="0"/>
              <a:t>main</a:t>
            </a:r>
            <a:r>
              <a:rPr lang="de-DE" b="1" dirty="0" smtClean="0"/>
              <a:t> </a:t>
            </a:r>
            <a:r>
              <a:rPr lang="de-DE" b="1" dirty="0" err="1" smtClean="0"/>
              <a:t>Focus</a:t>
            </a:r>
            <a:r>
              <a:rPr lang="de-DE" b="1" dirty="0" smtClean="0"/>
              <a:t>: </a:t>
            </a:r>
            <a:r>
              <a:rPr lang="de-DE" b="1" dirty="0" err="1" smtClean="0"/>
              <a:t>Female</a:t>
            </a:r>
            <a:r>
              <a:rPr lang="de-DE" b="1" dirty="0" smtClean="0"/>
              <a:t> </a:t>
            </a:r>
            <a:r>
              <a:rPr lang="de-DE" b="1" dirty="0" err="1" smtClean="0"/>
              <a:t>Sexworkers</a:t>
            </a:r>
            <a:r>
              <a:rPr lang="de-DE" b="1" dirty="0" smtClean="0"/>
              <a:t>)</a:t>
            </a:r>
          </a:p>
          <a:p>
            <a:pPr lvl="1"/>
            <a:r>
              <a:rPr lang="de-DE" b="1" dirty="0" smtClean="0"/>
              <a:t>Dr </a:t>
            </a:r>
            <a:r>
              <a:rPr lang="de-DE" b="1" dirty="0" err="1" smtClean="0"/>
              <a:t>Raineer</a:t>
            </a:r>
            <a:r>
              <a:rPr lang="de-DE" b="1" dirty="0" smtClean="0"/>
              <a:t> </a:t>
            </a:r>
            <a:r>
              <a:rPr lang="de-DE" b="1" dirty="0" err="1" smtClean="0"/>
              <a:t>Chu</a:t>
            </a:r>
            <a:r>
              <a:rPr lang="de-DE" b="1" dirty="0" smtClean="0"/>
              <a:t> (Mission </a:t>
            </a:r>
            <a:r>
              <a:rPr lang="de-DE" b="1" dirty="0" err="1" smtClean="0"/>
              <a:t>Ministries</a:t>
            </a:r>
            <a:r>
              <a:rPr lang="de-DE" b="1" dirty="0" smtClean="0"/>
              <a:t> Philippines)</a:t>
            </a:r>
          </a:p>
          <a:p>
            <a:pPr lvl="2"/>
            <a:r>
              <a:rPr lang="de-DE" b="1" dirty="0" smtClean="0"/>
              <a:t>Urban Spirituality</a:t>
            </a:r>
          </a:p>
          <a:p>
            <a:pPr lvl="2"/>
            <a:r>
              <a:rPr lang="de-DE" b="1" dirty="0" smtClean="0"/>
              <a:t>Urban </a:t>
            </a:r>
            <a:r>
              <a:rPr lang="de-DE" b="1" dirty="0" err="1" smtClean="0"/>
              <a:t>Poor</a:t>
            </a:r>
            <a:r>
              <a:rPr lang="de-DE" b="1" dirty="0" smtClean="0"/>
              <a:t> </a:t>
            </a:r>
            <a:r>
              <a:rPr lang="de-DE" b="1" dirty="0" err="1" smtClean="0"/>
              <a:t>Church</a:t>
            </a:r>
            <a:r>
              <a:rPr lang="de-DE" b="1" dirty="0" smtClean="0"/>
              <a:t> </a:t>
            </a:r>
            <a:r>
              <a:rPr lang="de-DE" b="1" dirty="0" err="1" smtClean="0"/>
              <a:t>Planting</a:t>
            </a:r>
            <a:endParaRPr lang="de-D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1" dirty="0" smtClean="0"/>
              <a:t>Prof. </a:t>
            </a:r>
            <a:r>
              <a:rPr lang="de-DE" b="1" dirty="0" err="1" smtClean="0"/>
              <a:t>Fermin</a:t>
            </a:r>
            <a:r>
              <a:rPr lang="de-DE" b="1" dirty="0" smtClean="0"/>
              <a:t> </a:t>
            </a:r>
            <a:r>
              <a:rPr lang="de-DE" b="1" dirty="0" err="1" smtClean="0"/>
              <a:t>Manalo</a:t>
            </a:r>
            <a:r>
              <a:rPr lang="de-DE" b="1" dirty="0" smtClean="0"/>
              <a:t> (LILOK)</a:t>
            </a:r>
          </a:p>
          <a:p>
            <a:pPr lvl="1"/>
            <a:r>
              <a:rPr lang="de-DE" b="1" dirty="0" smtClean="0"/>
              <a:t>Urban Reality</a:t>
            </a:r>
          </a:p>
          <a:p>
            <a:pPr lvl="1"/>
            <a:r>
              <a:rPr lang="de-DE" b="1" dirty="0" smtClean="0"/>
              <a:t>Community Transformation</a:t>
            </a:r>
          </a:p>
          <a:p>
            <a:pPr lvl="1"/>
            <a:r>
              <a:rPr lang="de-DE" b="1" dirty="0" smtClean="0"/>
              <a:t>Leadership in Urban Movements</a:t>
            </a:r>
          </a:p>
          <a:p>
            <a:r>
              <a:rPr lang="de-DE" b="1" dirty="0" smtClean="0"/>
              <a:t>Prof. Eva </a:t>
            </a:r>
            <a:r>
              <a:rPr lang="de-DE" b="1" dirty="0" err="1" smtClean="0"/>
              <a:t>Farmador</a:t>
            </a:r>
            <a:r>
              <a:rPr lang="de-DE" b="1" dirty="0" smtClean="0"/>
              <a:t> (Christians for Good </a:t>
            </a:r>
            <a:r>
              <a:rPr lang="de-DE" b="1" dirty="0" err="1" smtClean="0"/>
              <a:t>Governance</a:t>
            </a:r>
            <a:r>
              <a:rPr lang="de-DE" b="1" dirty="0" smtClean="0"/>
              <a:t>)</a:t>
            </a:r>
          </a:p>
          <a:p>
            <a:pPr lvl="1"/>
            <a:r>
              <a:rPr lang="de-DE" b="1" dirty="0" err="1" smtClean="0"/>
              <a:t>Advocacy</a:t>
            </a:r>
            <a:r>
              <a:rPr lang="de-DE" b="1" dirty="0" smtClean="0"/>
              <a:t> in the Urban Environment</a:t>
            </a:r>
          </a:p>
          <a:p>
            <a:r>
              <a:rPr lang="de-DE" b="1" dirty="0" smtClean="0"/>
              <a:t>Prof. Rex </a:t>
            </a:r>
            <a:r>
              <a:rPr lang="de-DE" b="1" dirty="0" err="1" smtClean="0"/>
              <a:t>Ressureccion</a:t>
            </a:r>
            <a:r>
              <a:rPr lang="de-DE" b="1" dirty="0" smtClean="0"/>
              <a:t> (</a:t>
            </a:r>
            <a:r>
              <a:rPr lang="de-DE" b="1" dirty="0" err="1" smtClean="0"/>
              <a:t>Floodgate</a:t>
            </a:r>
            <a:r>
              <a:rPr lang="de-DE" b="1" dirty="0" smtClean="0"/>
              <a:t> Foundation)</a:t>
            </a:r>
          </a:p>
          <a:p>
            <a:pPr lvl="1"/>
            <a:r>
              <a:rPr lang="de-DE" b="1" dirty="0" err="1" smtClean="0"/>
              <a:t>Entrepreneural</a:t>
            </a:r>
            <a:r>
              <a:rPr lang="de-DE" b="1" dirty="0" smtClean="0"/>
              <a:t> &amp; </a:t>
            </a:r>
          </a:p>
          <a:p>
            <a:pPr lvl="1">
              <a:buNone/>
            </a:pPr>
            <a:r>
              <a:rPr lang="de-DE" b="1" smtClean="0"/>
              <a:t>	Organizational</a:t>
            </a:r>
            <a:r>
              <a:rPr lang="de-DE" b="1" dirty="0" smtClean="0"/>
              <a:t> Leadership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458</Words>
  <Application>Microsoft Office PowerPoint</Application>
  <PresentationFormat>On-screen Show (4:3)</PresentationFormat>
  <Paragraphs>94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ASIAN THEOLOGICAL SEMINARY</vt:lpstr>
      <vt:lpstr>Update for 2013 encarnacao consultation kampala, uganda </vt:lpstr>
      <vt:lpstr>ATS-MATUL Programme</vt:lpstr>
      <vt:lpstr>Student Population</vt:lpstr>
      <vt:lpstr>Enrollment last 5 years</vt:lpstr>
      <vt:lpstr>Faculty</vt:lpstr>
      <vt:lpstr>PowerPoint Presentation</vt:lpstr>
      <vt:lpstr>Faculty</vt:lpstr>
      <vt:lpstr>PowerPoint Presentation</vt:lpstr>
      <vt:lpstr>PowerPoint Presentation</vt:lpstr>
      <vt:lpstr>Achieved Projects</vt:lpstr>
      <vt:lpstr>PowerPoint Presentation</vt:lpstr>
      <vt:lpstr>Student-Recruitment</vt:lpstr>
      <vt:lpstr>Fundraising</vt:lpstr>
      <vt:lpstr>Challenges</vt:lpstr>
      <vt:lpstr>Future Plans</vt:lpstr>
    </vt:vector>
  </TitlesOfParts>
  <Company>Asian Theological Seminary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ASIA THEOLOGICAL SEMINARY</dc:title>
  <dc:creator>Peter Nitschke</dc:creator>
  <cp:lastModifiedBy>Peter</cp:lastModifiedBy>
  <cp:revision>15</cp:revision>
  <dcterms:created xsi:type="dcterms:W3CDTF">2012-05-04T12:20:08Z</dcterms:created>
  <dcterms:modified xsi:type="dcterms:W3CDTF">2013-05-07T12:44:41Z</dcterms:modified>
</cp:coreProperties>
</file>